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60" r:id="rId5"/>
    <p:sldId id="261" r:id="rId6"/>
    <p:sldId id="256" r:id="rId7"/>
    <p:sldId id="265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97" userDrawn="1">
          <p15:clr>
            <a:srgbClr val="A4A3A4"/>
          </p15:clr>
        </p15:guide>
        <p15:guide id="2" pos="6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B770"/>
    <a:srgbClr val="F3F3F4"/>
    <a:srgbClr val="2828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24" autoAdjust="0"/>
    <p:restoredTop sz="85839" autoAdjust="0"/>
  </p:normalViewPr>
  <p:slideViewPr>
    <p:cSldViewPr snapToGrid="0">
      <p:cViewPr varScale="1">
        <p:scale>
          <a:sx n="109" d="100"/>
          <a:sy n="109" d="100"/>
        </p:scale>
        <p:origin x="342" y="108"/>
      </p:cViewPr>
      <p:guideLst>
        <p:guide orient="horz" pos="1797"/>
        <p:guide pos="6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95FAA-AD49-40BB-818D-70505B158C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CA581E-EB8D-427E-9E85-B6EF6532C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15F43-5FD5-493D-A9AF-277285559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D221-E47C-4BDE-B853-EF2C566A8A6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2686A-298B-46A7-BD4F-E24DAA9CB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522C8-1132-44AB-9996-93BAF9A6A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D177-F20C-4FBF-86F9-FB4C7EC71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28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B77A0-1D1E-4B51-8194-7616860EF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F88BDE-A35D-4797-9E36-945B14899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D4BAA-36B2-4050-8457-50B962EE0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D221-E47C-4BDE-B853-EF2C566A8A6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1BA76-78B1-4CE5-8E6D-3A5222481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B9006-AC9F-48EE-A785-C7A53D0D9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D177-F20C-4FBF-86F9-FB4C7EC71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48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F4E511-3BFF-45AF-BE3C-F647685BEF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76960-5A48-4A8B-9220-0C260E7FD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AC91F-641F-4365-B5FE-EDDEC767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D221-E47C-4BDE-B853-EF2C566A8A6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E69E7-D7BA-4A25-B5B7-8322C185A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AFC7C-5A68-4FF6-B230-74D30943B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D177-F20C-4FBF-86F9-FB4C7EC71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9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BCC4-4DB7-4FB9-AFFB-E9EE1B8F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7A065-6559-4F55-8CB8-7EB06AE2B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D7328-8E74-4475-9EB5-6101F4700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D221-E47C-4BDE-B853-EF2C566A8A6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49168-F078-41EC-A436-3BA52397A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78B53-A815-4664-8D3A-DAFEF6A7A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D177-F20C-4FBF-86F9-FB4C7EC71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25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234D0-BE4C-4C15-83EF-2057F3B48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75666-C43D-4C0F-8252-0FB75D6DA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898D1-2875-43F7-AF88-6D484A898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D221-E47C-4BDE-B853-EF2C566A8A6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A16FD-5DAB-4507-A5BB-053662736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15E20-F8A7-459F-91CD-FC56A5F50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D177-F20C-4FBF-86F9-FB4C7EC71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2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4E451-F491-47A7-BCC1-AECF7A0BD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8C53D-BD92-4B46-9E51-91AA20626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BE0DB5-3EE3-431A-818D-FF5B1BDD8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7D50A3-3E48-46E8-AEE4-9A8CEFAB6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D221-E47C-4BDE-B853-EF2C566A8A6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A6E785-6D28-4DE2-941E-598150B5D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184BF-CFAF-4228-9488-9861BF8D3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D177-F20C-4FBF-86F9-FB4C7EC71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27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96BFF-AEC0-48A7-AF67-288065004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456DB-A16F-44ED-8375-E55943A55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A90250-72D1-4EE5-B9C3-E7B8F3AA0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F829EF-D3EE-49A2-884D-373F63A2C0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448663-D4CE-42FC-A962-EF40E0F37F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0B3A0C-CA90-4541-9EFE-FB163A23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D221-E47C-4BDE-B853-EF2C566A8A6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6E191D-B52B-49BE-8DEC-2C19ACFBD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6C3969-4E53-43CE-B342-C5063D60A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D177-F20C-4FBF-86F9-FB4C7EC71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1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4431E-5C3F-4C6F-8ADE-0D4125CA9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F9FCC1-D012-474F-9688-FBB306F4F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D221-E47C-4BDE-B853-EF2C566A8A6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DDA73E-8B53-4569-B3CE-08E5DD6AC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BFC945-F83C-4FBF-8113-5CCF270A6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D177-F20C-4FBF-86F9-FB4C7EC71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2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9E5A65-CA64-4C41-8665-7929E82E7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D221-E47C-4BDE-B853-EF2C566A8A6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90EF01-CE0B-4BFD-86F4-B5B6DF4C2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B905FE-1F94-49CA-BA55-82F0FB8E6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D177-F20C-4FBF-86F9-FB4C7EC71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3A34B-1B2F-4668-AE09-30546219A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EBCBC-9BE9-4099-A7E9-400825786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DA71D0-5BC3-4361-9A20-6F7C5C677E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61A57B-CC9C-4A54-8C67-F610880B1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D221-E47C-4BDE-B853-EF2C566A8A6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157DD-397E-44F0-A53C-26076814E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945440-B1B1-454C-B29F-44B6F8831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D177-F20C-4FBF-86F9-FB4C7EC71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17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EBA8D-DE73-48D2-BB8C-E7FD60806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261C12-A0BD-4319-A925-5B89D8A256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F9F533-E661-4FE9-89AB-0E7FCE05ED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0B4C7D-9790-4DE8-9A35-DC43FA62B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D221-E47C-4BDE-B853-EF2C566A8A6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1798A3-384E-4B12-9053-9335C5C87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9E7CC-8755-4F54-B1FC-1A3B9CE4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D177-F20C-4FBF-86F9-FB4C7EC71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3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8E7418-CE03-41AC-BCEF-5C8239CBC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55B6E6-41B0-4F71-9A34-570019EA8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90E02-D23C-427C-9394-EC9521AA33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D221-E47C-4BDE-B853-EF2C566A8A6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204B5-5871-4656-86C3-E73104B29A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A91E5-C55C-4B3C-9EEF-613781572F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4D177-F20C-4FBF-86F9-FB4C7EC71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14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office-timeline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36E637FF-9D3F-41EC-A5DA-2960E2696873}"/>
              </a:ext>
            </a:extLst>
          </p:cNvPr>
          <p:cNvGrpSpPr/>
          <p:nvPr/>
        </p:nvGrpSpPr>
        <p:grpSpPr>
          <a:xfrm>
            <a:off x="3250789" y="903454"/>
            <a:ext cx="5690422" cy="5051093"/>
            <a:chOff x="2886172" y="853318"/>
            <a:chExt cx="5690422" cy="505109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2B0CC12-46F0-456A-AA06-ED9D21EBA9C9}"/>
                </a:ext>
              </a:extLst>
            </p:cNvPr>
            <p:cNvSpPr txBox="1"/>
            <p:nvPr/>
          </p:nvSpPr>
          <p:spPr>
            <a:xfrm>
              <a:off x="2886172" y="853318"/>
              <a:ext cx="56904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28283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Bank Scorecard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096D1B-4528-442D-BF40-2FE6727336CC}"/>
                </a:ext>
              </a:extLst>
            </p:cNvPr>
            <p:cNvSpPr/>
            <p:nvPr/>
          </p:nvSpPr>
          <p:spPr>
            <a:xfrm>
              <a:off x="2886173" y="1305935"/>
              <a:ext cx="5690420" cy="68603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7288056-DA42-45A0-A599-B1119CBE3B6B}"/>
                </a:ext>
              </a:extLst>
            </p:cNvPr>
            <p:cNvSpPr txBox="1"/>
            <p:nvPr/>
          </p:nvSpPr>
          <p:spPr>
            <a:xfrm>
              <a:off x="3422649" y="1518149"/>
              <a:ext cx="2406051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Expand sources of revenue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BB3BA9D-C982-4D2D-BA77-837B0EFE9008}"/>
                </a:ext>
              </a:extLst>
            </p:cNvPr>
            <p:cNvSpPr txBox="1"/>
            <p:nvPr/>
          </p:nvSpPr>
          <p:spPr>
            <a:xfrm>
              <a:off x="5981700" y="1518149"/>
              <a:ext cx="2441893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Expand cost efficiency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C19B29B-8D97-49F4-8606-F82C29730A5B}"/>
                </a:ext>
              </a:extLst>
            </p:cNvPr>
            <p:cNvSpPr/>
            <p:nvPr/>
          </p:nvSpPr>
          <p:spPr>
            <a:xfrm>
              <a:off x="2886173" y="2129371"/>
              <a:ext cx="5690420" cy="95988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E3FBB41-953F-4CD7-885C-1503A0922343}"/>
                </a:ext>
              </a:extLst>
            </p:cNvPr>
            <p:cNvSpPr/>
            <p:nvPr/>
          </p:nvSpPr>
          <p:spPr>
            <a:xfrm>
              <a:off x="2886173" y="3247812"/>
              <a:ext cx="5690420" cy="161880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F0E9C11-1863-48CD-B1FE-0862DF760F64}"/>
                </a:ext>
              </a:extLst>
            </p:cNvPr>
            <p:cNvSpPr txBox="1"/>
            <p:nvPr/>
          </p:nvSpPr>
          <p:spPr>
            <a:xfrm>
              <a:off x="3422650" y="2309230"/>
              <a:ext cx="1508658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Increase customer confidence in our services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39B5B76-224C-4368-BC49-43E4792CAFD0}"/>
                </a:ext>
              </a:extLst>
            </p:cNvPr>
            <p:cNvSpPr txBox="1"/>
            <p:nvPr/>
          </p:nvSpPr>
          <p:spPr>
            <a:xfrm>
              <a:off x="5085934" y="2309230"/>
              <a:ext cx="1604006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Understand and serve customer needs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477F41E-066D-42F8-BE51-92B7AEABE8BD}"/>
                </a:ext>
              </a:extLst>
            </p:cNvPr>
            <p:cNvSpPr txBox="1"/>
            <p:nvPr/>
          </p:nvSpPr>
          <p:spPr>
            <a:xfrm>
              <a:off x="6830938" y="2309230"/>
              <a:ext cx="1575828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Provide speedy and accurate service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60CF26F-8713-41AA-9D51-4308B0CD164D}"/>
                </a:ext>
              </a:extLst>
            </p:cNvPr>
            <p:cNvSpPr/>
            <p:nvPr/>
          </p:nvSpPr>
          <p:spPr>
            <a:xfrm>
              <a:off x="2886174" y="5008838"/>
              <a:ext cx="5690420" cy="89557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1DCCBF0-AF2C-4E3E-AE17-54B7EBECEB77}"/>
                </a:ext>
              </a:extLst>
            </p:cNvPr>
            <p:cNvSpPr txBox="1"/>
            <p:nvPr/>
          </p:nvSpPr>
          <p:spPr>
            <a:xfrm>
              <a:off x="3422648" y="5151325"/>
              <a:ext cx="1512000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Provide valuable skill learning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24ED258-A81D-429C-8E2A-0A222FAAF16D}"/>
                </a:ext>
              </a:extLst>
            </p:cNvPr>
            <p:cNvSpPr txBox="1"/>
            <p:nvPr/>
          </p:nvSpPr>
          <p:spPr>
            <a:xfrm>
              <a:off x="5062010" y="5151325"/>
              <a:ext cx="1512000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Collaborative and high-achieving environment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188C076-53E7-465A-9B7C-CD8297E59CE5}"/>
                </a:ext>
              </a:extLst>
            </p:cNvPr>
            <p:cNvSpPr txBox="1"/>
            <p:nvPr/>
          </p:nvSpPr>
          <p:spPr>
            <a:xfrm>
              <a:off x="6701372" y="5151325"/>
              <a:ext cx="1692000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Clear communication and understanding of organization’s strategy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8D69603-7B26-4DD6-9A7A-F693C13984DA}"/>
                </a:ext>
              </a:extLst>
            </p:cNvPr>
            <p:cNvSpPr txBox="1"/>
            <p:nvPr/>
          </p:nvSpPr>
          <p:spPr>
            <a:xfrm>
              <a:off x="3422648" y="3606034"/>
              <a:ext cx="1548000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Identify and target regional opportunities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7D16BAC-5124-4A82-A2A8-465CF456A2A6}"/>
                </a:ext>
              </a:extLst>
            </p:cNvPr>
            <p:cNvSpPr txBox="1"/>
            <p:nvPr/>
          </p:nvSpPr>
          <p:spPr>
            <a:xfrm>
              <a:off x="3422649" y="4296582"/>
              <a:ext cx="1548000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Strengthen critical partnerships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16E0AF1-DBFD-4B2C-AE16-C13434F79FA2}"/>
                </a:ext>
              </a:extLst>
            </p:cNvPr>
            <p:cNvSpPr txBox="1"/>
            <p:nvPr/>
          </p:nvSpPr>
          <p:spPr>
            <a:xfrm>
              <a:off x="5141940" y="3602136"/>
              <a:ext cx="1548000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Proactive risk management and compliance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D02A794-AD27-4E8F-8AAD-0D9B1B3C922E}"/>
                </a:ext>
              </a:extLst>
            </p:cNvPr>
            <p:cNvSpPr txBox="1"/>
            <p:nvPr/>
          </p:nvSpPr>
          <p:spPr>
            <a:xfrm>
              <a:off x="5141940" y="4292684"/>
              <a:ext cx="1548000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Robust plan for crisis recovery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0E41FFA-B2DE-4CED-B3D0-445AEBAC034F}"/>
                </a:ext>
              </a:extLst>
            </p:cNvPr>
            <p:cNvSpPr txBox="1"/>
            <p:nvPr/>
          </p:nvSpPr>
          <p:spPr>
            <a:xfrm>
              <a:off x="6869354" y="3602136"/>
              <a:ext cx="1548000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Leverage technology to improve efficiency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843D628-CC24-4FBC-9639-DD7527820F57}"/>
                </a:ext>
              </a:extLst>
            </p:cNvPr>
            <p:cNvSpPr txBox="1"/>
            <p:nvPr/>
          </p:nvSpPr>
          <p:spPr>
            <a:xfrm>
              <a:off x="6869354" y="4292684"/>
              <a:ext cx="1548000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Streamline credit approval process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2851F1E-D251-4DB5-801C-FC0394CCCED9}"/>
                </a:ext>
              </a:extLst>
            </p:cNvPr>
            <p:cNvSpPr txBox="1"/>
            <p:nvPr/>
          </p:nvSpPr>
          <p:spPr>
            <a:xfrm>
              <a:off x="6863639" y="3300268"/>
              <a:ext cx="155995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Productivity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FA607AE-191F-42CE-8EC8-F6EEAF3A88E7}"/>
                </a:ext>
              </a:extLst>
            </p:cNvPr>
            <p:cNvSpPr txBox="1"/>
            <p:nvPr/>
          </p:nvSpPr>
          <p:spPr>
            <a:xfrm>
              <a:off x="5141940" y="3297574"/>
              <a:ext cx="15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Risk Management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166ED75-6D2B-4DEF-A8CE-424C43A504DC}"/>
                </a:ext>
              </a:extLst>
            </p:cNvPr>
            <p:cNvSpPr txBox="1"/>
            <p:nvPr/>
          </p:nvSpPr>
          <p:spPr>
            <a:xfrm>
              <a:off x="3421512" y="3302962"/>
              <a:ext cx="155995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Revenue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FFCAFB9-63A0-4E6F-8FE5-DDFDEE7DF014}"/>
                </a:ext>
              </a:extLst>
            </p:cNvPr>
            <p:cNvSpPr txBox="1"/>
            <p:nvPr/>
          </p:nvSpPr>
          <p:spPr>
            <a:xfrm>
              <a:off x="2929717" y="1305935"/>
              <a:ext cx="338554" cy="678627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Financial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277286C-CA18-4EDD-8545-24E9B9048F92}"/>
                </a:ext>
              </a:extLst>
            </p:cNvPr>
            <p:cNvSpPr txBox="1"/>
            <p:nvPr/>
          </p:nvSpPr>
          <p:spPr>
            <a:xfrm>
              <a:off x="2929717" y="2129371"/>
              <a:ext cx="338554" cy="952471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Customer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9BDC4ED-1F2F-483A-ACFC-2D7DC1CD774F}"/>
                </a:ext>
              </a:extLst>
            </p:cNvPr>
            <p:cNvSpPr txBox="1"/>
            <p:nvPr/>
          </p:nvSpPr>
          <p:spPr>
            <a:xfrm>
              <a:off x="2912299" y="3429000"/>
              <a:ext cx="338554" cy="1437618"/>
            </a:xfrm>
            <a:prstGeom prst="rect">
              <a:avLst/>
            </a:prstGeom>
            <a:noFill/>
          </p:spPr>
          <p:txBody>
            <a:bodyPr vert="vert270" wrap="square" rtlCol="0" anchor="b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Business process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7866ACE-E0A1-44C5-8F23-269D64AD6FE7}"/>
                </a:ext>
              </a:extLst>
            </p:cNvPr>
            <p:cNvSpPr txBox="1"/>
            <p:nvPr/>
          </p:nvSpPr>
          <p:spPr>
            <a:xfrm>
              <a:off x="2929717" y="5008838"/>
              <a:ext cx="492443" cy="8955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Learning &amp; growth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6764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>
            <a:extLst>
              <a:ext uri="{FF2B5EF4-FFF2-40B4-BE49-F238E27FC236}">
                <a16:creationId xmlns:a16="http://schemas.microsoft.com/office/drawing/2014/main" id="{9644FD3A-0A26-4697-A291-2F3A5BD373A4}"/>
              </a:ext>
            </a:extLst>
          </p:cNvPr>
          <p:cNvGrpSpPr/>
          <p:nvPr/>
        </p:nvGrpSpPr>
        <p:grpSpPr>
          <a:xfrm>
            <a:off x="3198871" y="583321"/>
            <a:ext cx="5794259" cy="5691358"/>
            <a:chOff x="2565399" y="628845"/>
            <a:chExt cx="5794259" cy="569135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1FFEA9C-DF46-443B-A0FB-B949893E63E7}"/>
                </a:ext>
              </a:extLst>
            </p:cNvPr>
            <p:cNvSpPr txBox="1"/>
            <p:nvPr/>
          </p:nvSpPr>
          <p:spPr>
            <a:xfrm>
              <a:off x="2580640" y="628845"/>
              <a:ext cx="57790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28283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Software Scorecard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3E8C810-A8F8-44BE-84D4-2C1046A3282D}"/>
                </a:ext>
              </a:extLst>
            </p:cNvPr>
            <p:cNvSpPr/>
            <p:nvPr/>
          </p:nvSpPr>
          <p:spPr>
            <a:xfrm>
              <a:off x="2580640" y="1056845"/>
              <a:ext cx="5779018" cy="93512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3DF6609-64FF-4D20-9BCB-B88E6C9CD053}"/>
                </a:ext>
              </a:extLst>
            </p:cNvPr>
            <p:cNvSpPr txBox="1"/>
            <p:nvPr/>
          </p:nvSpPr>
          <p:spPr>
            <a:xfrm>
              <a:off x="2698749" y="1435705"/>
              <a:ext cx="1728000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Leader in strategic markets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B58B99D-311D-484C-96FF-353BAA4DB038}"/>
                </a:ext>
              </a:extLst>
            </p:cNvPr>
            <p:cNvSpPr txBox="1"/>
            <p:nvPr/>
          </p:nvSpPr>
          <p:spPr>
            <a:xfrm>
              <a:off x="6508341" y="1435148"/>
              <a:ext cx="1728000" cy="43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Grow profitability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8A59C10-BA1F-42A2-B83B-CD8EAAE30E10}"/>
                </a:ext>
              </a:extLst>
            </p:cNvPr>
            <p:cNvSpPr/>
            <p:nvPr/>
          </p:nvSpPr>
          <p:spPr>
            <a:xfrm>
              <a:off x="2565400" y="2134461"/>
              <a:ext cx="1836000" cy="273215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3C44D59-F4A6-433C-A840-29492580B582}"/>
                </a:ext>
              </a:extLst>
            </p:cNvPr>
            <p:cNvSpPr/>
            <p:nvPr/>
          </p:nvSpPr>
          <p:spPr>
            <a:xfrm>
              <a:off x="2565399" y="5009104"/>
              <a:ext cx="2772000" cy="131109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441DF5B-AEB1-45B0-8BE0-B71111F76C88}"/>
                </a:ext>
              </a:extLst>
            </p:cNvPr>
            <p:cNvSpPr txBox="1"/>
            <p:nvPr/>
          </p:nvSpPr>
          <p:spPr>
            <a:xfrm>
              <a:off x="2695535" y="5379141"/>
              <a:ext cx="2520950" cy="324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Invest in research and development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E38C3FC-0B5E-47A4-A458-182398211B3E}"/>
                </a:ext>
              </a:extLst>
            </p:cNvPr>
            <p:cNvSpPr txBox="1"/>
            <p:nvPr/>
          </p:nvSpPr>
          <p:spPr>
            <a:xfrm>
              <a:off x="2698748" y="4296582"/>
              <a:ext cx="1560897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Expand and develop recognition/identity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3F193E5-6C06-419F-BDED-F0589291D9A9}"/>
                </a:ext>
              </a:extLst>
            </p:cNvPr>
            <p:cNvSpPr txBox="1"/>
            <p:nvPr/>
          </p:nvSpPr>
          <p:spPr>
            <a:xfrm>
              <a:off x="2697612" y="2140912"/>
              <a:ext cx="15804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Customer Relationship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D8AA86F-BCAF-4802-8866-FDF62A17AB87}"/>
                </a:ext>
              </a:extLst>
            </p:cNvPr>
            <p:cNvSpPr txBox="1"/>
            <p:nvPr/>
          </p:nvSpPr>
          <p:spPr>
            <a:xfrm>
              <a:off x="4278083" y="1113120"/>
              <a:ext cx="22386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Increase Shareholder Value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59DCB93-7446-4203-9146-3522889F7F2A}"/>
                </a:ext>
              </a:extLst>
            </p:cNvPr>
            <p:cNvSpPr txBox="1"/>
            <p:nvPr/>
          </p:nvSpPr>
          <p:spPr>
            <a:xfrm>
              <a:off x="4603545" y="1435705"/>
              <a:ext cx="1728000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Diversified sources </a:t>
              </a:r>
              <a:b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of revenue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91E74C6-7758-4AEA-9277-67BB0FB87BD4}"/>
                </a:ext>
              </a:extLst>
            </p:cNvPr>
            <p:cNvSpPr txBox="1"/>
            <p:nvPr/>
          </p:nvSpPr>
          <p:spPr>
            <a:xfrm>
              <a:off x="2695535" y="3748359"/>
              <a:ext cx="1564112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Build lasting relation-ships with clients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EA0BC97-E116-4A17-B2BA-1268119DA405}"/>
                </a:ext>
              </a:extLst>
            </p:cNvPr>
            <p:cNvSpPr txBox="1"/>
            <p:nvPr/>
          </p:nvSpPr>
          <p:spPr>
            <a:xfrm>
              <a:off x="2695535" y="3200135"/>
              <a:ext cx="1564111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 seen as an adviser and partner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76C1311-D569-4FB0-AF44-8B990EDCBCF9}"/>
                </a:ext>
              </a:extLst>
            </p:cNvPr>
            <p:cNvSpPr txBox="1"/>
            <p:nvPr/>
          </p:nvSpPr>
          <p:spPr>
            <a:xfrm>
              <a:off x="2718397" y="2651911"/>
              <a:ext cx="1541249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Proactively deliver high-quality service 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E0F3C851-2F37-4EB9-A897-59F65E2B1FCE}"/>
                </a:ext>
              </a:extLst>
            </p:cNvPr>
            <p:cNvSpPr/>
            <p:nvPr/>
          </p:nvSpPr>
          <p:spPr>
            <a:xfrm>
              <a:off x="4531535" y="2134460"/>
              <a:ext cx="1836000" cy="273215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45F19D8-1754-4568-9484-4B4BA605B4EC}"/>
                </a:ext>
              </a:extLst>
            </p:cNvPr>
            <p:cNvSpPr txBox="1"/>
            <p:nvPr/>
          </p:nvSpPr>
          <p:spPr>
            <a:xfrm>
              <a:off x="4664883" y="4296580"/>
              <a:ext cx="1560897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Reduce complexity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861F0E0-E6E3-4E67-93BB-F50C1B91E749}"/>
                </a:ext>
              </a:extLst>
            </p:cNvPr>
            <p:cNvSpPr txBox="1"/>
            <p:nvPr/>
          </p:nvSpPr>
          <p:spPr>
            <a:xfrm>
              <a:off x="4663747" y="2140911"/>
              <a:ext cx="15804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Market </a:t>
              </a:r>
              <a:b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</a:br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Leadership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62C7A0B-1BF6-4D93-99A9-A97598191782}"/>
                </a:ext>
              </a:extLst>
            </p:cNvPr>
            <p:cNvSpPr txBox="1"/>
            <p:nvPr/>
          </p:nvSpPr>
          <p:spPr>
            <a:xfrm>
              <a:off x="4661670" y="3588046"/>
              <a:ext cx="1564112" cy="5494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Provide integrated business processes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B49CC7E1-C08F-4620-976C-312410EE51DA}"/>
                </a:ext>
              </a:extLst>
            </p:cNvPr>
            <p:cNvSpPr txBox="1"/>
            <p:nvPr/>
          </p:nvSpPr>
          <p:spPr>
            <a:xfrm>
              <a:off x="4684532" y="2651910"/>
              <a:ext cx="1541249" cy="77709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Deliver comprehensive and innovative solutions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7BB4A10-E58A-4D21-AF74-B65BE57D9ABB}"/>
                </a:ext>
              </a:extLst>
            </p:cNvPr>
            <p:cNvSpPr/>
            <p:nvPr/>
          </p:nvSpPr>
          <p:spPr>
            <a:xfrm>
              <a:off x="6523658" y="2134460"/>
              <a:ext cx="1836000" cy="273215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26A8075-1D3E-491A-BC11-E1A0E4BACCD5}"/>
                </a:ext>
              </a:extLst>
            </p:cNvPr>
            <p:cNvSpPr txBox="1"/>
            <p:nvPr/>
          </p:nvSpPr>
          <p:spPr>
            <a:xfrm>
              <a:off x="6657006" y="4296581"/>
              <a:ext cx="1560897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Effective budget control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22A7E73-F013-44B4-BFAA-F38766259D90}"/>
                </a:ext>
              </a:extLst>
            </p:cNvPr>
            <p:cNvSpPr txBox="1"/>
            <p:nvPr/>
          </p:nvSpPr>
          <p:spPr>
            <a:xfrm>
              <a:off x="6655870" y="2140911"/>
              <a:ext cx="15804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Operational Excellence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6BAC5794-0E3E-43A6-B15A-AF759F2278C7}"/>
                </a:ext>
              </a:extLst>
            </p:cNvPr>
            <p:cNvSpPr txBox="1"/>
            <p:nvPr/>
          </p:nvSpPr>
          <p:spPr>
            <a:xfrm>
              <a:off x="6653793" y="3748358"/>
              <a:ext cx="1564112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Improve resource allocation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6BA380E-84B1-44F8-AD09-A4E7A5B873FE}"/>
                </a:ext>
              </a:extLst>
            </p:cNvPr>
            <p:cNvSpPr txBox="1"/>
            <p:nvPr/>
          </p:nvSpPr>
          <p:spPr>
            <a:xfrm>
              <a:off x="6653793" y="3200134"/>
              <a:ext cx="1564111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Ease of customer experience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15604D6-A590-4B29-9E24-81CAA267E92A}"/>
                </a:ext>
              </a:extLst>
            </p:cNvPr>
            <p:cNvSpPr txBox="1"/>
            <p:nvPr/>
          </p:nvSpPr>
          <p:spPr>
            <a:xfrm>
              <a:off x="6676655" y="2651910"/>
              <a:ext cx="1541249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Meet and exceed expectations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15106AB8-A2A1-4064-9963-09D24076F56E}"/>
                </a:ext>
              </a:extLst>
            </p:cNvPr>
            <p:cNvSpPr txBox="1"/>
            <p:nvPr/>
          </p:nvSpPr>
          <p:spPr>
            <a:xfrm>
              <a:off x="2695534" y="5072359"/>
              <a:ext cx="25209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Industry expertise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207CA53-4570-49B4-B81C-80311F969EFF}"/>
                </a:ext>
              </a:extLst>
            </p:cNvPr>
            <p:cNvSpPr txBox="1"/>
            <p:nvPr/>
          </p:nvSpPr>
          <p:spPr>
            <a:xfrm>
              <a:off x="2695534" y="5832948"/>
              <a:ext cx="2520950" cy="324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Collaboration between employees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0D713226-0925-4DA4-936E-70563003B0A3}"/>
                </a:ext>
              </a:extLst>
            </p:cNvPr>
            <p:cNvSpPr/>
            <p:nvPr/>
          </p:nvSpPr>
          <p:spPr>
            <a:xfrm>
              <a:off x="5479658" y="5009104"/>
              <a:ext cx="2880000" cy="131109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9175C5EC-AA75-44FC-8F93-00638AC420CE}"/>
                </a:ext>
              </a:extLst>
            </p:cNvPr>
            <p:cNvSpPr txBox="1"/>
            <p:nvPr/>
          </p:nvSpPr>
          <p:spPr>
            <a:xfrm>
              <a:off x="5594115" y="5379141"/>
              <a:ext cx="2651086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Competitive compensation &amp; benefits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FE6ED41-80AF-49AF-B506-C91358C4F4E6}"/>
                </a:ext>
              </a:extLst>
            </p:cNvPr>
            <p:cNvSpPr txBox="1"/>
            <p:nvPr/>
          </p:nvSpPr>
          <p:spPr>
            <a:xfrm>
              <a:off x="5659184" y="5072359"/>
              <a:ext cx="25209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Attract &amp; Retain Top Talent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EF9C939-66EA-4061-B617-8B44CB3FF51B}"/>
                </a:ext>
              </a:extLst>
            </p:cNvPr>
            <p:cNvSpPr txBox="1"/>
            <p:nvPr/>
          </p:nvSpPr>
          <p:spPr>
            <a:xfrm>
              <a:off x="5594115" y="5744658"/>
              <a:ext cx="2651086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Develop employees’ operational management skills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6000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6112A06-F8DD-4B99-BE90-32B376D48CCF}"/>
              </a:ext>
            </a:extLst>
          </p:cNvPr>
          <p:cNvGrpSpPr/>
          <p:nvPr/>
        </p:nvGrpSpPr>
        <p:grpSpPr>
          <a:xfrm>
            <a:off x="3275895" y="1074869"/>
            <a:ext cx="5640211" cy="4708262"/>
            <a:chOff x="3289298" y="704571"/>
            <a:chExt cx="5640211" cy="4708262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6785FF4-3027-4032-9267-484F1244D6D4}"/>
                </a:ext>
              </a:extLst>
            </p:cNvPr>
            <p:cNvSpPr/>
            <p:nvPr/>
          </p:nvSpPr>
          <p:spPr>
            <a:xfrm>
              <a:off x="6157510" y="1150761"/>
              <a:ext cx="2736000" cy="130559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8A10EBA-9C5F-40CB-9592-A023FB69BB38}"/>
                </a:ext>
              </a:extLst>
            </p:cNvPr>
            <p:cNvSpPr txBox="1"/>
            <p:nvPr/>
          </p:nvSpPr>
          <p:spPr>
            <a:xfrm>
              <a:off x="3304536" y="704571"/>
              <a:ext cx="56249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28283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Manufacturing Scorecard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C158E1C-AECD-4305-B6C3-BFBB230CD4B3}"/>
                </a:ext>
              </a:extLst>
            </p:cNvPr>
            <p:cNvSpPr/>
            <p:nvPr/>
          </p:nvSpPr>
          <p:spPr>
            <a:xfrm>
              <a:off x="3304537" y="1144097"/>
              <a:ext cx="2736000" cy="130559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390B60E-2672-4B3C-9287-45F2F10F26EE}"/>
                </a:ext>
              </a:extLst>
            </p:cNvPr>
            <p:cNvSpPr txBox="1"/>
            <p:nvPr/>
          </p:nvSpPr>
          <p:spPr>
            <a:xfrm>
              <a:off x="3422650" y="1518149"/>
              <a:ext cx="2494598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Optimal product and revenue mix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6AB1636-2074-4D36-BBE1-E8A12E4BC2F7}"/>
                </a:ext>
              </a:extLst>
            </p:cNvPr>
            <p:cNvSpPr txBox="1"/>
            <p:nvPr/>
          </p:nvSpPr>
          <p:spPr>
            <a:xfrm>
              <a:off x="6274753" y="1518149"/>
              <a:ext cx="2494598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Lower costs of production process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B44C10B-DA09-46BE-A79F-7FBECF50627F}"/>
                </a:ext>
              </a:extLst>
            </p:cNvPr>
            <p:cNvSpPr/>
            <p:nvPr/>
          </p:nvSpPr>
          <p:spPr>
            <a:xfrm>
              <a:off x="3304536" y="2538378"/>
              <a:ext cx="5588974" cy="85947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8E6C05B-17E1-455C-86A8-941EA9104583}"/>
                </a:ext>
              </a:extLst>
            </p:cNvPr>
            <p:cNvSpPr txBox="1"/>
            <p:nvPr/>
          </p:nvSpPr>
          <p:spPr>
            <a:xfrm>
              <a:off x="3444009" y="2660098"/>
              <a:ext cx="1260000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product value for price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01DF494-DC92-47D2-89FD-8D30164B8410}"/>
                </a:ext>
              </a:extLst>
            </p:cNvPr>
            <p:cNvSpPr txBox="1"/>
            <p:nvPr/>
          </p:nvSpPr>
          <p:spPr>
            <a:xfrm>
              <a:off x="6162365" y="2660098"/>
              <a:ext cx="1260000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Consumer preference for brand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087F3E8-11F8-4D91-B62D-354CC6368BD6}"/>
                </a:ext>
              </a:extLst>
            </p:cNvPr>
            <p:cNvSpPr txBox="1"/>
            <p:nvPr/>
          </p:nvSpPr>
          <p:spPr>
            <a:xfrm>
              <a:off x="7521544" y="2660098"/>
              <a:ext cx="1260000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Appropriate assortment of products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84D250E-86F3-4292-841D-A7DB4780225A}"/>
                </a:ext>
              </a:extLst>
            </p:cNvPr>
            <p:cNvSpPr txBox="1"/>
            <p:nvPr/>
          </p:nvSpPr>
          <p:spPr>
            <a:xfrm>
              <a:off x="3421512" y="1206862"/>
              <a:ext cx="24945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Volume &amp; Profit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C08357B-8816-4D3E-A099-451021B47769}"/>
                </a:ext>
              </a:extLst>
            </p:cNvPr>
            <p:cNvSpPr txBox="1"/>
            <p:nvPr/>
          </p:nvSpPr>
          <p:spPr>
            <a:xfrm>
              <a:off x="3422650" y="1908318"/>
              <a:ext cx="2494598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Optimize channels to maximize revenue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6C652FF-FCEE-4F72-BBA3-1365FA415D0E}"/>
                </a:ext>
              </a:extLst>
            </p:cNvPr>
            <p:cNvSpPr txBox="1"/>
            <p:nvPr/>
          </p:nvSpPr>
          <p:spPr>
            <a:xfrm>
              <a:off x="6274753" y="1886236"/>
              <a:ext cx="2494598" cy="430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Head count management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C1E8456-624B-453A-ADED-761DF5A9BADE}"/>
                </a:ext>
              </a:extLst>
            </p:cNvPr>
            <p:cNvSpPr txBox="1"/>
            <p:nvPr/>
          </p:nvSpPr>
          <p:spPr>
            <a:xfrm>
              <a:off x="6274751" y="1206862"/>
              <a:ext cx="24945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Low-Cost Operation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B4D0FDA-0128-4267-8798-F93BB01C21FC}"/>
                </a:ext>
              </a:extLst>
            </p:cNvPr>
            <p:cNvSpPr/>
            <p:nvPr/>
          </p:nvSpPr>
          <p:spPr>
            <a:xfrm>
              <a:off x="3289298" y="4553356"/>
              <a:ext cx="5601188" cy="85947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17A56A4-40F3-4279-AFE6-71FFD6F2DC31}"/>
                </a:ext>
              </a:extLst>
            </p:cNvPr>
            <p:cNvSpPr txBox="1"/>
            <p:nvPr/>
          </p:nvSpPr>
          <p:spPr>
            <a:xfrm>
              <a:off x="3421512" y="4690487"/>
              <a:ext cx="1584828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Safety at all levels </a:t>
              </a:r>
              <a:b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of supply chain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539A7D0-7290-490B-9A48-66BFA3C76F16}"/>
                </a:ext>
              </a:extLst>
            </p:cNvPr>
            <p:cNvSpPr txBox="1"/>
            <p:nvPr/>
          </p:nvSpPr>
          <p:spPr>
            <a:xfrm>
              <a:off x="5137217" y="4690487"/>
              <a:ext cx="1841366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Internal transparency and communication of information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387A337-F6AD-4035-96B2-B639B129EC61}"/>
                </a:ext>
              </a:extLst>
            </p:cNvPr>
            <p:cNvSpPr txBox="1"/>
            <p:nvPr/>
          </p:nvSpPr>
          <p:spPr>
            <a:xfrm>
              <a:off x="7109460" y="4690487"/>
              <a:ext cx="1669060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Recruit and retain </a:t>
              </a:r>
              <a:b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top talent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DE29150-AFB7-4389-A8C7-17DE3B87EA07}"/>
                </a:ext>
              </a:extLst>
            </p:cNvPr>
            <p:cNvSpPr txBox="1"/>
            <p:nvPr/>
          </p:nvSpPr>
          <p:spPr>
            <a:xfrm>
              <a:off x="4803187" y="2660098"/>
              <a:ext cx="1260000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Ensure product obtainability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38746DC-97AD-4240-8CB5-D63667665D3A}"/>
                </a:ext>
              </a:extLst>
            </p:cNvPr>
            <p:cNvSpPr/>
            <p:nvPr/>
          </p:nvSpPr>
          <p:spPr>
            <a:xfrm>
              <a:off x="3301512" y="3475772"/>
              <a:ext cx="5588974" cy="99966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C98DEE41-D4B7-47EF-BE39-6E8F9278D669}"/>
                </a:ext>
              </a:extLst>
            </p:cNvPr>
            <p:cNvSpPr txBox="1"/>
            <p:nvPr/>
          </p:nvSpPr>
          <p:spPr>
            <a:xfrm>
              <a:off x="3440985" y="3597492"/>
              <a:ext cx="1260000" cy="76944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Efficient distribution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0DD8831D-AFE0-4368-B0D6-105C1C156121}"/>
                </a:ext>
              </a:extLst>
            </p:cNvPr>
            <p:cNvSpPr txBox="1"/>
            <p:nvPr/>
          </p:nvSpPr>
          <p:spPr>
            <a:xfrm>
              <a:off x="6159341" y="3597493"/>
              <a:ext cx="1260000" cy="76944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Efficient environmental and safety management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F0E7229-CD8C-43AC-9062-A2A2310AAAFA}"/>
                </a:ext>
              </a:extLst>
            </p:cNvPr>
            <p:cNvSpPr txBox="1"/>
            <p:nvPr/>
          </p:nvSpPr>
          <p:spPr>
            <a:xfrm>
              <a:off x="7518520" y="3597493"/>
              <a:ext cx="1260000" cy="76944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Efficient purchasing process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2C5C8FC-4E7C-4664-8E60-09EA60A1E630}"/>
                </a:ext>
              </a:extLst>
            </p:cNvPr>
            <p:cNvSpPr txBox="1"/>
            <p:nvPr/>
          </p:nvSpPr>
          <p:spPr>
            <a:xfrm>
              <a:off x="4800163" y="3597492"/>
              <a:ext cx="1260000" cy="76944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Financial management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1628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0AF2FF0-B917-4489-90F3-9E8AE11BF805}"/>
              </a:ext>
            </a:extLst>
          </p:cNvPr>
          <p:cNvGrpSpPr/>
          <p:nvPr/>
        </p:nvGrpSpPr>
        <p:grpSpPr>
          <a:xfrm>
            <a:off x="2426921" y="285665"/>
            <a:ext cx="7338159" cy="6286670"/>
            <a:chOff x="3244116" y="306040"/>
            <a:chExt cx="7338159" cy="628667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6775852-7DE9-41E1-91B5-EA10FDF1FFBF}"/>
                </a:ext>
              </a:extLst>
            </p:cNvPr>
            <p:cNvSpPr/>
            <p:nvPr/>
          </p:nvSpPr>
          <p:spPr>
            <a:xfrm>
              <a:off x="7054274" y="745566"/>
              <a:ext cx="3528000" cy="163720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15BCD30-C264-4B85-857F-46551083B91D}"/>
                </a:ext>
              </a:extLst>
            </p:cNvPr>
            <p:cNvSpPr txBox="1"/>
            <p:nvPr/>
          </p:nvSpPr>
          <p:spPr>
            <a:xfrm>
              <a:off x="3304536" y="306040"/>
              <a:ext cx="72777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28283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(City/Municipal) Government Scorecard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2441CFC-C924-493A-88B4-0EE00325A09B}"/>
                </a:ext>
              </a:extLst>
            </p:cNvPr>
            <p:cNvSpPr/>
            <p:nvPr/>
          </p:nvSpPr>
          <p:spPr>
            <a:xfrm>
              <a:off x="3304536" y="745566"/>
              <a:ext cx="3641906" cy="164456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20ADF7C-3008-47BF-A1F3-9BBB9BDFDF5E}"/>
                </a:ext>
              </a:extLst>
            </p:cNvPr>
            <p:cNvSpPr txBox="1"/>
            <p:nvPr/>
          </p:nvSpPr>
          <p:spPr>
            <a:xfrm>
              <a:off x="3421511" y="1119618"/>
              <a:ext cx="330302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“This is a safe, secure, and healthy Community”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BE265EE-765F-430A-9861-813BFFF3B676}"/>
                </a:ext>
              </a:extLst>
            </p:cNvPr>
            <p:cNvSpPr txBox="1"/>
            <p:nvPr/>
          </p:nvSpPr>
          <p:spPr>
            <a:xfrm>
              <a:off x="7251301" y="1119618"/>
              <a:ext cx="3139440" cy="288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Listen to the Community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105C7B1-722D-4DE1-A380-3737C13EF6DE}"/>
                </a:ext>
              </a:extLst>
            </p:cNvPr>
            <p:cNvSpPr/>
            <p:nvPr/>
          </p:nvSpPr>
          <p:spPr>
            <a:xfrm>
              <a:off x="3289299" y="2489385"/>
              <a:ext cx="7292976" cy="291980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454BEC0-7345-43E2-B227-2BC1D702BADD}"/>
                </a:ext>
              </a:extLst>
            </p:cNvPr>
            <p:cNvSpPr txBox="1"/>
            <p:nvPr/>
          </p:nvSpPr>
          <p:spPr>
            <a:xfrm>
              <a:off x="3562912" y="2863225"/>
              <a:ext cx="1323413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Minimize traffic delays and accidents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F5FCF79-EAD7-4CC9-964C-7B94E66296FD}"/>
                </a:ext>
              </a:extLst>
            </p:cNvPr>
            <p:cNvSpPr txBox="1"/>
            <p:nvPr/>
          </p:nvSpPr>
          <p:spPr>
            <a:xfrm>
              <a:off x="3421512" y="806931"/>
              <a:ext cx="33030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Citizens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C1F2A8C-E853-43B2-9073-04068FADBACD}"/>
                </a:ext>
              </a:extLst>
            </p:cNvPr>
            <p:cNvSpPr txBox="1"/>
            <p:nvPr/>
          </p:nvSpPr>
          <p:spPr>
            <a:xfrm>
              <a:off x="3421511" y="1479510"/>
              <a:ext cx="3303024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“There is and abundance of talent and opportunity in this Community”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464D14E-3BF5-4ACA-B08B-C6D579301159}"/>
                </a:ext>
              </a:extLst>
            </p:cNvPr>
            <p:cNvSpPr txBox="1"/>
            <p:nvPr/>
          </p:nvSpPr>
          <p:spPr>
            <a:xfrm>
              <a:off x="7251301" y="814655"/>
              <a:ext cx="31394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Management and Finances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83DE75A-E89D-44D3-AA02-BCEF4402CF8E}"/>
                </a:ext>
              </a:extLst>
            </p:cNvPr>
            <p:cNvSpPr/>
            <p:nvPr/>
          </p:nvSpPr>
          <p:spPr>
            <a:xfrm>
              <a:off x="3289298" y="5520267"/>
              <a:ext cx="7292976" cy="107244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AEE25A0-3809-47EE-8F76-0366A43F85D1}"/>
                </a:ext>
              </a:extLst>
            </p:cNvPr>
            <p:cNvSpPr txBox="1"/>
            <p:nvPr/>
          </p:nvSpPr>
          <p:spPr>
            <a:xfrm>
              <a:off x="3428782" y="5853787"/>
              <a:ext cx="2268088" cy="601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Promote the growth &amp; development on City staff and leadership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3B02C0C-2DBB-4194-B42A-9B1F7F9F0606}"/>
                </a:ext>
              </a:extLst>
            </p:cNvPr>
            <p:cNvSpPr txBox="1"/>
            <p:nvPr/>
          </p:nvSpPr>
          <p:spPr>
            <a:xfrm>
              <a:off x="5806782" y="5853787"/>
              <a:ext cx="2268088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Cherish the many volunteers who donate their time and energy to support our City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B94D321-0A91-4CEB-9E54-9DE2120C3E89}"/>
                </a:ext>
              </a:extLst>
            </p:cNvPr>
            <p:cNvSpPr txBox="1"/>
            <p:nvPr/>
          </p:nvSpPr>
          <p:spPr>
            <a:xfrm>
              <a:off x="8192052" y="5853787"/>
              <a:ext cx="2268000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Maintain a positive culture of respect, action and accountability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29F71B0-C7E9-4D53-9713-52DBDE6774CB}"/>
                </a:ext>
              </a:extLst>
            </p:cNvPr>
            <p:cNvSpPr txBox="1"/>
            <p:nvPr/>
          </p:nvSpPr>
          <p:spPr>
            <a:xfrm>
              <a:off x="3421510" y="2008679"/>
              <a:ext cx="3303024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“Culture and the arts connect our Community” 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E565682-2061-45BB-9F9C-034AFB207299}"/>
                </a:ext>
              </a:extLst>
            </p:cNvPr>
            <p:cNvSpPr txBox="1"/>
            <p:nvPr/>
          </p:nvSpPr>
          <p:spPr>
            <a:xfrm>
              <a:off x="7251301" y="1540818"/>
              <a:ext cx="3139440" cy="288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Act responsibly and provide transparency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3EC7309-3B10-40C7-830B-9E02B60CDD1C}"/>
                </a:ext>
              </a:extLst>
            </p:cNvPr>
            <p:cNvSpPr txBox="1"/>
            <p:nvPr/>
          </p:nvSpPr>
          <p:spPr>
            <a:xfrm>
              <a:off x="7251301" y="1962019"/>
              <a:ext cx="3139440" cy="288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Justify the return for each fee and tax imposed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D77E926-C69E-4A11-A95A-50FFD1E206A1}"/>
                </a:ext>
              </a:extLst>
            </p:cNvPr>
            <p:cNvSpPr txBox="1"/>
            <p:nvPr/>
          </p:nvSpPr>
          <p:spPr>
            <a:xfrm>
              <a:off x="3244116" y="2489385"/>
              <a:ext cx="369332" cy="291980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Internal processes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A1002A4-D978-4A14-B9B3-05701A98D2DC}"/>
                </a:ext>
              </a:extLst>
            </p:cNvPr>
            <p:cNvSpPr txBox="1"/>
            <p:nvPr/>
          </p:nvSpPr>
          <p:spPr>
            <a:xfrm>
              <a:off x="3562912" y="3545326"/>
              <a:ext cx="1323413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Provide a trusted local police presence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A4002A3-1EC5-4CD0-86E4-DAF1996A9052}"/>
                </a:ext>
              </a:extLst>
            </p:cNvPr>
            <p:cNvSpPr txBox="1"/>
            <p:nvPr/>
          </p:nvSpPr>
          <p:spPr>
            <a:xfrm>
              <a:off x="3562912" y="4227427"/>
              <a:ext cx="1323413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Provide safe water and reliable sanitation svc.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B5AD112-308C-42EE-91E6-0B9C69AA2E21}"/>
                </a:ext>
              </a:extLst>
            </p:cNvPr>
            <p:cNvSpPr txBox="1"/>
            <p:nvPr/>
          </p:nvSpPr>
          <p:spPr>
            <a:xfrm>
              <a:off x="3562912" y="4909528"/>
              <a:ext cx="1323413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Ensure each citizen has safe housing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28844D5-E639-4B1F-849B-B736C05A7835}"/>
                </a:ext>
              </a:extLst>
            </p:cNvPr>
            <p:cNvSpPr txBox="1"/>
            <p:nvPr/>
          </p:nvSpPr>
          <p:spPr>
            <a:xfrm>
              <a:off x="4987771" y="2861533"/>
              <a:ext cx="1339420" cy="7424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Provide ample area for fitness and recreation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6169260-94DF-4851-AA09-86CAA4A89BBD}"/>
                </a:ext>
              </a:extLst>
            </p:cNvPr>
            <p:cNvSpPr txBox="1"/>
            <p:nvPr/>
          </p:nvSpPr>
          <p:spPr>
            <a:xfrm>
              <a:off x="4987771" y="3713431"/>
              <a:ext cx="1339420" cy="76677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Encourage healthy and locally grown food choices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8CEC5C7-71A9-42CC-B6DB-64DA1C550AD0}"/>
                </a:ext>
              </a:extLst>
            </p:cNvPr>
            <p:cNvSpPr txBox="1"/>
            <p:nvPr/>
          </p:nvSpPr>
          <p:spPr>
            <a:xfrm>
              <a:off x="4987771" y="4589638"/>
              <a:ext cx="1339420" cy="72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Ensure EMS and Medical Services meet local demand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8576531-6780-435F-BA38-33D71D5C4D84}"/>
                </a:ext>
              </a:extLst>
            </p:cNvPr>
            <p:cNvSpPr txBox="1"/>
            <p:nvPr/>
          </p:nvSpPr>
          <p:spPr>
            <a:xfrm>
              <a:off x="6428637" y="2861533"/>
              <a:ext cx="1303373" cy="118167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Support local educators as they raise the next generation on leaders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9FDE79E-77BB-45CB-A805-E000CE10FE60}"/>
                </a:ext>
              </a:extLst>
            </p:cNvPr>
            <p:cNvSpPr txBox="1"/>
            <p:nvPr/>
          </p:nvSpPr>
          <p:spPr>
            <a:xfrm>
              <a:off x="6428637" y="4149825"/>
              <a:ext cx="1303373" cy="115981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Partner to provide in-demand continuing and technical education services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E2B33B2-304D-41E8-81CB-CFADCE4DF911}"/>
                </a:ext>
              </a:extLst>
            </p:cNvPr>
            <p:cNvSpPr txBox="1"/>
            <p:nvPr/>
          </p:nvSpPr>
          <p:spPr>
            <a:xfrm>
              <a:off x="7833456" y="2861533"/>
              <a:ext cx="1303373" cy="65128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Invest in beneficial infrastructure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227D6D7-F702-4B5E-BC58-BE263E1A5476}"/>
                </a:ext>
              </a:extLst>
            </p:cNvPr>
            <p:cNvSpPr txBox="1"/>
            <p:nvPr/>
          </p:nvSpPr>
          <p:spPr>
            <a:xfrm>
              <a:off x="7833456" y="3601821"/>
              <a:ext cx="1303373" cy="76677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Understand and support local business needs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C4E0467-8C91-4C9A-816E-AE8368699203}"/>
                </a:ext>
              </a:extLst>
            </p:cNvPr>
            <p:cNvSpPr txBox="1"/>
            <p:nvPr/>
          </p:nvSpPr>
          <p:spPr>
            <a:xfrm>
              <a:off x="7833456" y="4475211"/>
              <a:ext cx="1303373" cy="83442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Understand and support local workforce needs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CA2EEE7-962F-40E7-88F4-5D9B7878ECC3}"/>
                </a:ext>
              </a:extLst>
            </p:cNvPr>
            <p:cNvSpPr txBox="1"/>
            <p:nvPr/>
          </p:nvSpPr>
          <p:spPr>
            <a:xfrm>
              <a:off x="9238276" y="2861533"/>
              <a:ext cx="1217689" cy="97266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Support creative expression and support artistic venues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6140278-32C5-427F-9384-2ABD98DAC64C}"/>
                </a:ext>
              </a:extLst>
            </p:cNvPr>
            <p:cNvSpPr txBox="1"/>
            <p:nvPr/>
          </p:nvSpPr>
          <p:spPr>
            <a:xfrm>
              <a:off x="9238275" y="3943988"/>
              <a:ext cx="1217689" cy="54797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Protect local treasures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1B89B495-CE58-440F-B154-BE23CF8F4A92}"/>
                </a:ext>
              </a:extLst>
            </p:cNvPr>
            <p:cNvSpPr txBox="1"/>
            <p:nvPr/>
          </p:nvSpPr>
          <p:spPr>
            <a:xfrm>
              <a:off x="9238274" y="4601752"/>
              <a:ext cx="1217689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Lead by example, with respect and selfless service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A23DF1B-E526-4483-8CC2-0F8D0A982101}"/>
                </a:ext>
              </a:extLst>
            </p:cNvPr>
            <p:cNvSpPr txBox="1"/>
            <p:nvPr/>
          </p:nvSpPr>
          <p:spPr>
            <a:xfrm>
              <a:off x="3562912" y="2537793"/>
              <a:ext cx="13234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Safety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D289FDB-56A7-4E70-8160-C2D48158B139}"/>
                </a:ext>
              </a:extLst>
            </p:cNvPr>
            <p:cNvSpPr txBox="1"/>
            <p:nvPr/>
          </p:nvSpPr>
          <p:spPr>
            <a:xfrm>
              <a:off x="4987771" y="2537793"/>
              <a:ext cx="13234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Health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644D2D6-3181-44E9-9FF3-502E3B38DEE6}"/>
                </a:ext>
              </a:extLst>
            </p:cNvPr>
            <p:cNvSpPr txBox="1"/>
            <p:nvPr/>
          </p:nvSpPr>
          <p:spPr>
            <a:xfrm>
              <a:off x="6428637" y="2537793"/>
              <a:ext cx="13234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Education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55D5F6A-AF97-4366-A5A2-F542C83C547B}"/>
                </a:ext>
              </a:extLst>
            </p:cNvPr>
            <p:cNvSpPr txBox="1"/>
            <p:nvPr/>
          </p:nvSpPr>
          <p:spPr>
            <a:xfrm>
              <a:off x="7833457" y="2537793"/>
              <a:ext cx="12267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Economics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C466A29-71AD-426A-973D-2DD9F80D96C6}"/>
                </a:ext>
              </a:extLst>
            </p:cNvPr>
            <p:cNvSpPr txBox="1"/>
            <p:nvPr/>
          </p:nvSpPr>
          <p:spPr>
            <a:xfrm>
              <a:off x="9238274" y="2540858"/>
              <a:ext cx="12176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Culture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DCB43FB-E56F-4FC0-A267-F456CB8A2C82}"/>
                </a:ext>
              </a:extLst>
            </p:cNvPr>
            <p:cNvSpPr txBox="1"/>
            <p:nvPr/>
          </p:nvSpPr>
          <p:spPr>
            <a:xfrm>
              <a:off x="3421510" y="5553402"/>
              <a:ext cx="71607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Culture and Capacity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297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97DF5994-B22A-4246-B67E-73CFD0A1FA10}"/>
              </a:ext>
            </a:extLst>
          </p:cNvPr>
          <p:cNvGrpSpPr/>
          <p:nvPr/>
        </p:nvGrpSpPr>
        <p:grpSpPr>
          <a:xfrm>
            <a:off x="3275895" y="207065"/>
            <a:ext cx="5640211" cy="6443870"/>
            <a:chOff x="3289298" y="207065"/>
            <a:chExt cx="5640211" cy="6443870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6785FF4-3027-4032-9267-484F1244D6D4}"/>
                </a:ext>
              </a:extLst>
            </p:cNvPr>
            <p:cNvSpPr/>
            <p:nvPr/>
          </p:nvSpPr>
          <p:spPr>
            <a:xfrm>
              <a:off x="6157510" y="1831519"/>
              <a:ext cx="2736000" cy="143333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8A10EBA-9C5F-40CB-9592-A023FB69BB38}"/>
                </a:ext>
              </a:extLst>
            </p:cNvPr>
            <p:cNvSpPr txBox="1"/>
            <p:nvPr/>
          </p:nvSpPr>
          <p:spPr>
            <a:xfrm>
              <a:off x="3304536" y="207065"/>
              <a:ext cx="56249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28283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Hospital Scorecard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C158E1C-AECD-4305-B6C3-BFBB230CD4B3}"/>
                </a:ext>
              </a:extLst>
            </p:cNvPr>
            <p:cNvSpPr/>
            <p:nvPr/>
          </p:nvSpPr>
          <p:spPr>
            <a:xfrm>
              <a:off x="3301512" y="1824855"/>
              <a:ext cx="2739025" cy="1440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390B60E-2672-4B3C-9287-45F2F10F26EE}"/>
                </a:ext>
              </a:extLst>
            </p:cNvPr>
            <p:cNvSpPr txBox="1"/>
            <p:nvPr/>
          </p:nvSpPr>
          <p:spPr>
            <a:xfrm>
              <a:off x="3422650" y="2198907"/>
              <a:ext cx="2494598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Quality, convenient and compassionate medical care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6AB1636-2074-4D36-BBE1-E8A12E4BC2F7}"/>
                </a:ext>
              </a:extLst>
            </p:cNvPr>
            <p:cNvSpPr txBox="1"/>
            <p:nvPr/>
          </p:nvSpPr>
          <p:spPr>
            <a:xfrm>
              <a:off x="6274753" y="2198907"/>
              <a:ext cx="2494598" cy="43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Grow volume/revenue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84D250E-86F3-4292-841D-A7DB4780225A}"/>
                </a:ext>
              </a:extLst>
            </p:cNvPr>
            <p:cNvSpPr txBox="1"/>
            <p:nvPr/>
          </p:nvSpPr>
          <p:spPr>
            <a:xfrm>
              <a:off x="3421512" y="1887620"/>
              <a:ext cx="24945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Customer Perspective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C08357B-8816-4D3E-A099-451021B47769}"/>
                </a:ext>
              </a:extLst>
            </p:cNvPr>
            <p:cNvSpPr txBox="1"/>
            <p:nvPr/>
          </p:nvSpPr>
          <p:spPr>
            <a:xfrm>
              <a:off x="3422650" y="2724544"/>
              <a:ext cx="2494598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Quality care with access to cutting-edge tools and support staff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6C652FF-FCEE-4F72-BBA3-1365FA415D0E}"/>
                </a:ext>
              </a:extLst>
            </p:cNvPr>
            <p:cNvSpPr txBox="1"/>
            <p:nvPr/>
          </p:nvSpPr>
          <p:spPr>
            <a:xfrm>
              <a:off x="6271221" y="2718733"/>
              <a:ext cx="2494598" cy="430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Manage costs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C1E8456-624B-453A-ADED-761DF5A9BADE}"/>
                </a:ext>
              </a:extLst>
            </p:cNvPr>
            <p:cNvSpPr txBox="1"/>
            <p:nvPr/>
          </p:nvSpPr>
          <p:spPr>
            <a:xfrm>
              <a:off x="6274751" y="1887620"/>
              <a:ext cx="24945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Financial Perspective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B4D0FDA-0128-4267-8798-F93BB01C21FC}"/>
                </a:ext>
              </a:extLst>
            </p:cNvPr>
            <p:cNvSpPr/>
            <p:nvPr/>
          </p:nvSpPr>
          <p:spPr>
            <a:xfrm>
              <a:off x="3289298" y="5538188"/>
              <a:ext cx="5601188" cy="111274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17A56A4-40F3-4279-AFE6-71FFD6F2DC31}"/>
                </a:ext>
              </a:extLst>
            </p:cNvPr>
            <p:cNvSpPr txBox="1"/>
            <p:nvPr/>
          </p:nvSpPr>
          <p:spPr>
            <a:xfrm>
              <a:off x="3421511" y="5917053"/>
              <a:ext cx="1822407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Recruit and retain the most talented individuals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539A7D0-7290-490B-9A48-66BFA3C76F16}"/>
                </a:ext>
              </a:extLst>
            </p:cNvPr>
            <p:cNvSpPr txBox="1"/>
            <p:nvPr/>
          </p:nvSpPr>
          <p:spPr>
            <a:xfrm>
              <a:off x="5355884" y="5917053"/>
              <a:ext cx="1712467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Set expectations </a:t>
              </a:r>
              <a:b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and hold teams accountable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387A337-F6AD-4035-96B2-B639B129EC61}"/>
                </a:ext>
              </a:extLst>
            </p:cNvPr>
            <p:cNvSpPr txBox="1"/>
            <p:nvPr/>
          </p:nvSpPr>
          <p:spPr>
            <a:xfrm>
              <a:off x="7180318" y="5917053"/>
              <a:ext cx="1598201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Invest in our infrastructure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38746DC-97AD-4240-8CB5-D63667665D3A}"/>
                </a:ext>
              </a:extLst>
            </p:cNvPr>
            <p:cNvSpPr/>
            <p:nvPr/>
          </p:nvSpPr>
          <p:spPr>
            <a:xfrm>
              <a:off x="3301512" y="3373411"/>
              <a:ext cx="5588974" cy="20589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C98DEE41-D4B7-47EF-BE39-6E8F9278D669}"/>
                </a:ext>
              </a:extLst>
            </p:cNvPr>
            <p:cNvSpPr txBox="1"/>
            <p:nvPr/>
          </p:nvSpPr>
          <p:spPr>
            <a:xfrm>
              <a:off x="3764326" y="3907778"/>
              <a:ext cx="1466297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Improve access for patient and referring MDs 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956A941-1354-4FC7-8160-DD8D1C1D6B83}"/>
                </a:ext>
              </a:extLst>
            </p:cNvPr>
            <p:cNvSpPr/>
            <p:nvPr/>
          </p:nvSpPr>
          <p:spPr>
            <a:xfrm>
              <a:off x="3301512" y="616878"/>
              <a:ext cx="5601188" cy="110261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E14D696-12B3-4691-815C-93F0DDEB5E89}"/>
                </a:ext>
              </a:extLst>
            </p:cNvPr>
            <p:cNvSpPr txBox="1"/>
            <p:nvPr/>
          </p:nvSpPr>
          <p:spPr>
            <a:xfrm>
              <a:off x="3301512" y="682213"/>
              <a:ext cx="55889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Purpose statement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0463154-D75D-40A5-955F-75546927B221}"/>
                </a:ext>
              </a:extLst>
            </p:cNvPr>
            <p:cNvSpPr txBox="1"/>
            <p:nvPr/>
          </p:nvSpPr>
          <p:spPr>
            <a:xfrm>
              <a:off x="3421512" y="987473"/>
              <a:ext cx="1669060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Providing unparalleled clinical care to patients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9245C57-5868-4DB6-8F02-1944587D8382}"/>
                </a:ext>
              </a:extLst>
            </p:cNvPr>
            <p:cNvSpPr txBox="1"/>
            <p:nvPr/>
          </p:nvSpPr>
          <p:spPr>
            <a:xfrm>
              <a:off x="5199102" y="987473"/>
              <a:ext cx="1692000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Conducting cutting-edge research to eradicate disorders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4B6D70B-2532-42DC-A305-1C500B009B32}"/>
                </a:ext>
              </a:extLst>
            </p:cNvPr>
            <p:cNvSpPr txBox="1"/>
            <p:nvPr/>
          </p:nvSpPr>
          <p:spPr>
            <a:xfrm>
              <a:off x="6999632" y="987473"/>
              <a:ext cx="1769718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Developing advanced skills in tomorrow’s medical specialists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870CA54-E319-46CF-9FFA-732B8E49C740}"/>
                </a:ext>
              </a:extLst>
            </p:cNvPr>
            <p:cNvSpPr txBox="1"/>
            <p:nvPr/>
          </p:nvSpPr>
          <p:spPr>
            <a:xfrm>
              <a:off x="3334428" y="3373411"/>
              <a:ext cx="369332" cy="196870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Internal Perspective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B30D47B-359E-41A9-8D29-5785E2A6AC5F}"/>
                </a:ext>
              </a:extLst>
            </p:cNvPr>
            <p:cNvSpPr txBox="1"/>
            <p:nvPr/>
          </p:nvSpPr>
          <p:spPr>
            <a:xfrm>
              <a:off x="3764327" y="3479268"/>
              <a:ext cx="14668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Improved access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27208A1-E803-4916-9C7E-2FEF3F08382B}"/>
                </a:ext>
              </a:extLst>
            </p:cNvPr>
            <p:cNvSpPr txBox="1"/>
            <p:nvPr/>
          </p:nvSpPr>
          <p:spPr>
            <a:xfrm>
              <a:off x="3758359" y="4630124"/>
              <a:ext cx="1466297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Expand access to wider geographic regions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9296C0A7-E0B4-4968-A152-11097BF287FD}"/>
                </a:ext>
              </a:extLst>
            </p:cNvPr>
            <p:cNvSpPr txBox="1"/>
            <p:nvPr/>
          </p:nvSpPr>
          <p:spPr>
            <a:xfrm>
              <a:off x="7180319" y="3907778"/>
              <a:ext cx="1581207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Create the most efficient operating rooms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790B8C6-72C0-4805-8F76-327A1E9D0020}"/>
                </a:ext>
              </a:extLst>
            </p:cNvPr>
            <p:cNvSpPr txBox="1"/>
            <p:nvPr/>
          </p:nvSpPr>
          <p:spPr>
            <a:xfrm>
              <a:off x="7180319" y="3422118"/>
              <a:ext cx="1585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Quality patient care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DF6CD48B-D101-468D-9EF6-78261FD4A461}"/>
                </a:ext>
              </a:extLst>
            </p:cNvPr>
            <p:cNvSpPr txBox="1"/>
            <p:nvPr/>
          </p:nvSpPr>
          <p:spPr>
            <a:xfrm>
              <a:off x="7180320" y="4630124"/>
              <a:ext cx="1575240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Achieve best clinical outcomes in our specialties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A2A77D44-DFC4-477D-9FE7-03A646F65842}"/>
                </a:ext>
              </a:extLst>
            </p:cNvPr>
            <p:cNvSpPr txBox="1"/>
            <p:nvPr/>
          </p:nvSpPr>
          <p:spPr>
            <a:xfrm>
              <a:off x="5355885" y="3907778"/>
              <a:ext cx="1666190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Attract research funding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A0081A7-CA95-4F29-B510-2F44BA0A24F3}"/>
                </a:ext>
              </a:extLst>
            </p:cNvPr>
            <p:cNvSpPr txBox="1"/>
            <p:nvPr/>
          </p:nvSpPr>
          <p:spPr>
            <a:xfrm>
              <a:off x="5355885" y="3430871"/>
              <a:ext cx="16661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Research and teaching excellence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3D7736C-6E21-446C-82D9-AE7A1C07B530}"/>
                </a:ext>
              </a:extLst>
            </p:cNvPr>
            <p:cNvSpPr txBox="1"/>
            <p:nvPr/>
          </p:nvSpPr>
          <p:spPr>
            <a:xfrm>
              <a:off x="5355885" y="4630124"/>
              <a:ext cx="1687239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Develop residents, fellows &amp; students into tomorrow’s leaders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F14A81FE-8117-42FE-9F97-4068C83DC085}"/>
                </a:ext>
              </a:extLst>
            </p:cNvPr>
            <p:cNvSpPr txBox="1"/>
            <p:nvPr/>
          </p:nvSpPr>
          <p:spPr>
            <a:xfrm>
              <a:off x="3421512" y="5593528"/>
              <a:ext cx="53570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Learning and Growth Perspective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5285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666F91A7-5C22-4797-8C9E-FD36F947419C}"/>
              </a:ext>
            </a:extLst>
          </p:cNvPr>
          <p:cNvGrpSpPr/>
          <p:nvPr/>
        </p:nvGrpSpPr>
        <p:grpSpPr>
          <a:xfrm>
            <a:off x="2667048" y="965366"/>
            <a:ext cx="6857904" cy="4927268"/>
            <a:chOff x="2886171" y="853318"/>
            <a:chExt cx="6857904" cy="492726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2B0CC12-46F0-456A-AA06-ED9D21EBA9C9}"/>
                </a:ext>
              </a:extLst>
            </p:cNvPr>
            <p:cNvSpPr txBox="1"/>
            <p:nvPr/>
          </p:nvSpPr>
          <p:spPr>
            <a:xfrm>
              <a:off x="2886171" y="853318"/>
              <a:ext cx="68579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28283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Social Services Organization Scorecard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096D1B-4528-442D-BF40-2FE6727336CC}"/>
                </a:ext>
              </a:extLst>
            </p:cNvPr>
            <p:cNvSpPr/>
            <p:nvPr/>
          </p:nvSpPr>
          <p:spPr>
            <a:xfrm>
              <a:off x="2886172" y="1305935"/>
              <a:ext cx="6857903" cy="68603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7288056-DA42-45A0-A599-B1119CBE3B6B}"/>
                </a:ext>
              </a:extLst>
            </p:cNvPr>
            <p:cNvSpPr txBox="1"/>
            <p:nvPr/>
          </p:nvSpPr>
          <p:spPr>
            <a:xfrm>
              <a:off x="3422649" y="1518149"/>
              <a:ext cx="6186798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Connecting a community of volunteers to support the dignity of those needing a hand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C19B29B-8D97-49F4-8606-F82C29730A5B}"/>
                </a:ext>
              </a:extLst>
            </p:cNvPr>
            <p:cNvSpPr/>
            <p:nvPr/>
          </p:nvSpPr>
          <p:spPr>
            <a:xfrm>
              <a:off x="2886172" y="2072222"/>
              <a:ext cx="4781453" cy="80462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E3FBB41-953F-4CD7-885C-1503A0922343}"/>
                </a:ext>
              </a:extLst>
            </p:cNvPr>
            <p:cNvSpPr/>
            <p:nvPr/>
          </p:nvSpPr>
          <p:spPr>
            <a:xfrm>
              <a:off x="2886172" y="2981112"/>
              <a:ext cx="6857903" cy="179575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F0E9C11-1863-48CD-B1FE-0862DF760F64}"/>
                </a:ext>
              </a:extLst>
            </p:cNvPr>
            <p:cNvSpPr txBox="1"/>
            <p:nvPr/>
          </p:nvSpPr>
          <p:spPr>
            <a:xfrm>
              <a:off x="3422650" y="2252080"/>
              <a:ext cx="1510785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Provide for fundamental needs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39B5B76-224C-4368-BC49-43E4792CAFD0}"/>
                </a:ext>
              </a:extLst>
            </p:cNvPr>
            <p:cNvSpPr txBox="1"/>
            <p:nvPr/>
          </p:nvSpPr>
          <p:spPr>
            <a:xfrm>
              <a:off x="5005952" y="2252080"/>
              <a:ext cx="1175773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Ensure service availability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60CF26F-8713-41AA-9D51-4308B0CD164D}"/>
                </a:ext>
              </a:extLst>
            </p:cNvPr>
            <p:cNvSpPr/>
            <p:nvPr/>
          </p:nvSpPr>
          <p:spPr>
            <a:xfrm>
              <a:off x="2886173" y="4885013"/>
              <a:ext cx="6857902" cy="89557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1DCCBF0-AF2C-4E3E-AE17-54B7EBECEB77}"/>
                </a:ext>
              </a:extLst>
            </p:cNvPr>
            <p:cNvSpPr txBox="1"/>
            <p:nvPr/>
          </p:nvSpPr>
          <p:spPr>
            <a:xfrm>
              <a:off x="3422648" y="5027500"/>
              <a:ext cx="1719292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Provide inspirational leadership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24ED258-A81D-429C-8E2A-0A222FAAF16D}"/>
                </a:ext>
              </a:extLst>
            </p:cNvPr>
            <p:cNvSpPr txBox="1"/>
            <p:nvPr/>
          </p:nvSpPr>
          <p:spPr>
            <a:xfrm>
              <a:off x="5314950" y="5027500"/>
              <a:ext cx="2238376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Equip staff and volunteers </a:t>
              </a:r>
              <a:b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with the tools necessary </a:t>
              </a:r>
              <a:b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 support the strategy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188C076-53E7-465A-9B7C-CD8297E59CE5}"/>
                </a:ext>
              </a:extLst>
            </p:cNvPr>
            <p:cNvSpPr txBox="1"/>
            <p:nvPr/>
          </p:nvSpPr>
          <p:spPr>
            <a:xfrm>
              <a:off x="7725307" y="5027500"/>
              <a:ext cx="1884140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Create a positive performance-driven culture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8D69603-7B26-4DD6-9A7A-F693C13984DA}"/>
                </a:ext>
              </a:extLst>
            </p:cNvPr>
            <p:cNvSpPr txBox="1"/>
            <p:nvPr/>
          </p:nvSpPr>
          <p:spPr>
            <a:xfrm>
              <a:off x="3410483" y="3339334"/>
              <a:ext cx="1998213" cy="324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Ensure program impact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7D16BAC-5124-4A82-A2A8-465CF456A2A6}"/>
                </a:ext>
              </a:extLst>
            </p:cNvPr>
            <p:cNvSpPr txBox="1"/>
            <p:nvPr/>
          </p:nvSpPr>
          <p:spPr>
            <a:xfrm>
              <a:off x="3410483" y="4206993"/>
              <a:ext cx="1997075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Manage programs </a:t>
              </a:r>
              <a:b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as a portfolio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16E0AF1-DBFD-4B2C-AE16-C13434F79FA2}"/>
                </a:ext>
              </a:extLst>
            </p:cNvPr>
            <p:cNvSpPr txBox="1"/>
            <p:nvPr/>
          </p:nvSpPr>
          <p:spPr>
            <a:xfrm>
              <a:off x="5529185" y="3331913"/>
              <a:ext cx="2246091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Shape the State &amp; </a:t>
              </a:r>
              <a:b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Federal agenda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0E41FFA-B2DE-4CED-B3D0-445AEBAC034F}"/>
                </a:ext>
              </a:extLst>
            </p:cNvPr>
            <p:cNvSpPr txBox="1"/>
            <p:nvPr/>
          </p:nvSpPr>
          <p:spPr>
            <a:xfrm>
              <a:off x="7870299" y="3339333"/>
              <a:ext cx="1718471" cy="61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Establish reputation </a:t>
              </a:r>
              <a:b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for excellence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843D628-CC24-4FBC-9639-DD7527820F57}"/>
                </a:ext>
              </a:extLst>
            </p:cNvPr>
            <p:cNvSpPr txBox="1"/>
            <p:nvPr/>
          </p:nvSpPr>
          <p:spPr>
            <a:xfrm>
              <a:off x="7870299" y="4034134"/>
              <a:ext cx="1719607" cy="61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Diversify revenue streams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2851F1E-D251-4DB5-801C-FC0394CCCED9}"/>
                </a:ext>
              </a:extLst>
            </p:cNvPr>
            <p:cNvSpPr txBox="1"/>
            <p:nvPr/>
          </p:nvSpPr>
          <p:spPr>
            <a:xfrm>
              <a:off x="7855025" y="3030045"/>
              <a:ext cx="17937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Operational excellence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FA607AE-191F-42CE-8EC8-F6EEAF3A88E7}"/>
                </a:ext>
              </a:extLst>
            </p:cNvPr>
            <p:cNvSpPr txBox="1"/>
            <p:nvPr/>
          </p:nvSpPr>
          <p:spPr>
            <a:xfrm>
              <a:off x="5529185" y="3027351"/>
              <a:ext cx="224609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Voice of those needing a hand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166ED75-6D2B-4DEF-A8CE-424C43A504DC}"/>
                </a:ext>
              </a:extLst>
            </p:cNvPr>
            <p:cNvSpPr txBox="1"/>
            <p:nvPr/>
          </p:nvSpPr>
          <p:spPr>
            <a:xfrm>
              <a:off x="3421511" y="3036262"/>
              <a:ext cx="19982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Making a difference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277286C-CA18-4EDD-8545-24E9B9048F92}"/>
                </a:ext>
              </a:extLst>
            </p:cNvPr>
            <p:cNvSpPr txBox="1"/>
            <p:nvPr/>
          </p:nvSpPr>
          <p:spPr>
            <a:xfrm>
              <a:off x="2929717" y="2072221"/>
              <a:ext cx="338554" cy="804620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Client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9BDC4ED-1F2F-483A-ACFC-2D7DC1CD774F}"/>
                </a:ext>
              </a:extLst>
            </p:cNvPr>
            <p:cNvSpPr txBox="1"/>
            <p:nvPr/>
          </p:nvSpPr>
          <p:spPr>
            <a:xfrm>
              <a:off x="2912299" y="3162300"/>
              <a:ext cx="338554" cy="1437618"/>
            </a:xfrm>
            <a:prstGeom prst="rect">
              <a:avLst/>
            </a:prstGeom>
            <a:noFill/>
          </p:spPr>
          <p:txBody>
            <a:bodyPr vert="vert270" wrap="square" rtlCol="0" anchor="b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Internal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7866ACE-E0A1-44C5-8F23-269D64AD6FE7}"/>
                </a:ext>
              </a:extLst>
            </p:cNvPr>
            <p:cNvSpPr txBox="1"/>
            <p:nvPr/>
          </p:nvSpPr>
          <p:spPr>
            <a:xfrm>
              <a:off x="2929717" y="4885013"/>
              <a:ext cx="492443" cy="8955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Learning &amp; growth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591DC10-A172-4D34-861A-2DCDD2B32B6B}"/>
                </a:ext>
              </a:extLst>
            </p:cNvPr>
            <p:cNvSpPr txBox="1"/>
            <p:nvPr/>
          </p:nvSpPr>
          <p:spPr>
            <a:xfrm>
              <a:off x="2886172" y="1198007"/>
              <a:ext cx="492443" cy="8955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Our </a:t>
              </a:r>
              <a:br>
                <a:rPr lang="en-US" sz="10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</a:br>
              <a:r>
                <a:rPr lang="en-US" sz="10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mission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2A5ADA4-2ADB-4EEA-AAB0-E21DDA0D2B61}"/>
                </a:ext>
              </a:extLst>
            </p:cNvPr>
            <p:cNvSpPr txBox="1"/>
            <p:nvPr/>
          </p:nvSpPr>
          <p:spPr>
            <a:xfrm>
              <a:off x="6254242" y="2252079"/>
              <a:ext cx="1299083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Support durable self-sufficiency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B57E0A4-96FA-48AD-8C14-21B65A555708}"/>
                </a:ext>
              </a:extLst>
            </p:cNvPr>
            <p:cNvSpPr/>
            <p:nvPr/>
          </p:nvSpPr>
          <p:spPr>
            <a:xfrm>
              <a:off x="7740142" y="2081747"/>
              <a:ext cx="2003933" cy="80462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2744D80-9451-4085-A161-F2B98C2C43A6}"/>
                </a:ext>
              </a:extLst>
            </p:cNvPr>
            <p:cNvSpPr txBox="1"/>
            <p:nvPr/>
          </p:nvSpPr>
          <p:spPr>
            <a:xfrm>
              <a:off x="8138817" y="2259801"/>
              <a:ext cx="1470630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Ensure financial health and viability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C3041A1-895A-4AD6-B053-8EFAFEBCCAD5}"/>
                </a:ext>
              </a:extLst>
            </p:cNvPr>
            <p:cNvSpPr txBox="1"/>
            <p:nvPr/>
          </p:nvSpPr>
          <p:spPr>
            <a:xfrm>
              <a:off x="7763673" y="2081747"/>
              <a:ext cx="338554" cy="804620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Financial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327B990-3F52-4DA6-A582-4D18DA6CAD43}"/>
                </a:ext>
              </a:extLst>
            </p:cNvPr>
            <p:cNvSpPr txBox="1"/>
            <p:nvPr/>
          </p:nvSpPr>
          <p:spPr>
            <a:xfrm>
              <a:off x="3410483" y="3773164"/>
              <a:ext cx="1998213" cy="324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Partner to maximize reach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BB4737A-246D-4AAB-A731-024B9E4CF941}"/>
                </a:ext>
              </a:extLst>
            </p:cNvPr>
            <p:cNvSpPr txBox="1"/>
            <p:nvPr/>
          </p:nvSpPr>
          <p:spPr>
            <a:xfrm>
              <a:off x="5529185" y="3858219"/>
              <a:ext cx="2246091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Leverage volunteers and donors to drive change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8D3565AA-6E15-4E1D-B8A1-7983A9C9A0B5}"/>
                </a:ext>
              </a:extLst>
            </p:cNvPr>
            <p:cNvSpPr txBox="1"/>
            <p:nvPr/>
          </p:nvSpPr>
          <p:spPr>
            <a:xfrm>
              <a:off x="5515883" y="4384524"/>
              <a:ext cx="2246091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Identify local needs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1126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1A386DCF-0A52-4699-925C-05528D7489BC}"/>
              </a:ext>
            </a:extLst>
          </p:cNvPr>
          <p:cNvGrpSpPr/>
          <p:nvPr/>
        </p:nvGrpSpPr>
        <p:grpSpPr>
          <a:xfrm>
            <a:off x="3250789" y="1245359"/>
            <a:ext cx="5690422" cy="4367282"/>
            <a:chOff x="2886172" y="853318"/>
            <a:chExt cx="5690422" cy="436728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2B0CC12-46F0-456A-AA06-ED9D21EBA9C9}"/>
                </a:ext>
              </a:extLst>
            </p:cNvPr>
            <p:cNvSpPr txBox="1"/>
            <p:nvPr/>
          </p:nvSpPr>
          <p:spPr>
            <a:xfrm>
              <a:off x="2886172" y="853318"/>
              <a:ext cx="56904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28283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Management Scorecard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096D1B-4528-442D-BF40-2FE6727336CC}"/>
                </a:ext>
              </a:extLst>
            </p:cNvPr>
            <p:cNvSpPr/>
            <p:nvPr/>
          </p:nvSpPr>
          <p:spPr>
            <a:xfrm>
              <a:off x="2886173" y="1305935"/>
              <a:ext cx="5690420" cy="72467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7288056-DA42-45A0-A599-B1119CBE3B6B}"/>
                </a:ext>
              </a:extLst>
            </p:cNvPr>
            <p:cNvSpPr txBox="1"/>
            <p:nvPr/>
          </p:nvSpPr>
          <p:spPr>
            <a:xfrm>
              <a:off x="3422650" y="1460999"/>
              <a:ext cx="1264482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Reduce </a:t>
              </a:r>
              <a:b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costs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BB3BA9D-C982-4D2D-BA77-837B0EFE9008}"/>
                </a:ext>
              </a:extLst>
            </p:cNvPr>
            <p:cNvSpPr txBox="1"/>
            <p:nvPr/>
          </p:nvSpPr>
          <p:spPr>
            <a:xfrm>
              <a:off x="6869354" y="1460999"/>
              <a:ext cx="1554239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Increase revenue in targeted markets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C19B29B-8D97-49F4-8606-F82C29730A5B}"/>
                </a:ext>
              </a:extLst>
            </p:cNvPr>
            <p:cNvSpPr/>
            <p:nvPr/>
          </p:nvSpPr>
          <p:spPr>
            <a:xfrm>
              <a:off x="2886173" y="2129371"/>
              <a:ext cx="5690420" cy="80738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E3FBB41-953F-4CD7-885C-1503A0922343}"/>
                </a:ext>
              </a:extLst>
            </p:cNvPr>
            <p:cNvSpPr/>
            <p:nvPr/>
          </p:nvSpPr>
          <p:spPr>
            <a:xfrm>
              <a:off x="2886173" y="3056984"/>
              <a:ext cx="5690420" cy="11411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F0E9C11-1863-48CD-B1FE-0862DF760F64}"/>
                </a:ext>
              </a:extLst>
            </p:cNvPr>
            <p:cNvSpPr txBox="1"/>
            <p:nvPr/>
          </p:nvSpPr>
          <p:spPr>
            <a:xfrm>
              <a:off x="4691194" y="2310068"/>
              <a:ext cx="1719290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Improve customized customer experience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39B5B76-224C-4368-BC49-43E4792CAFD0}"/>
                </a:ext>
              </a:extLst>
            </p:cNvPr>
            <p:cNvSpPr txBox="1"/>
            <p:nvPr/>
          </p:nvSpPr>
          <p:spPr>
            <a:xfrm>
              <a:off x="6813348" y="2310068"/>
              <a:ext cx="1604006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Increase awareness as industry leader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60CF26F-8713-41AA-9D51-4308B0CD164D}"/>
                </a:ext>
              </a:extLst>
            </p:cNvPr>
            <p:cNvSpPr/>
            <p:nvPr/>
          </p:nvSpPr>
          <p:spPr>
            <a:xfrm>
              <a:off x="2886174" y="4325027"/>
              <a:ext cx="5690420" cy="89557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1DCCBF0-AF2C-4E3E-AE17-54B7EBECEB77}"/>
                </a:ext>
              </a:extLst>
            </p:cNvPr>
            <p:cNvSpPr txBox="1"/>
            <p:nvPr/>
          </p:nvSpPr>
          <p:spPr>
            <a:xfrm>
              <a:off x="3510112" y="4467514"/>
              <a:ext cx="942618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Increase expertise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7D16BAC-5124-4A82-A2A8-465CF456A2A6}"/>
                </a:ext>
              </a:extLst>
            </p:cNvPr>
            <p:cNvSpPr txBox="1"/>
            <p:nvPr/>
          </p:nvSpPr>
          <p:spPr>
            <a:xfrm>
              <a:off x="3422650" y="3309731"/>
              <a:ext cx="942616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Improve internal efficiency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D02A794-AD27-4E8F-8AAD-0D9B1B3C922E}"/>
                </a:ext>
              </a:extLst>
            </p:cNvPr>
            <p:cNvSpPr txBox="1"/>
            <p:nvPr/>
          </p:nvSpPr>
          <p:spPr>
            <a:xfrm>
              <a:off x="4607503" y="3309731"/>
              <a:ext cx="1013953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Increase acquisitions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FFCAFB9-63A0-4E6F-8FE5-DDFDEE7DF014}"/>
                </a:ext>
              </a:extLst>
            </p:cNvPr>
            <p:cNvSpPr txBox="1"/>
            <p:nvPr/>
          </p:nvSpPr>
          <p:spPr>
            <a:xfrm>
              <a:off x="2929717" y="1305935"/>
              <a:ext cx="338554" cy="7246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Financial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277286C-CA18-4EDD-8545-24E9B9048F92}"/>
                </a:ext>
              </a:extLst>
            </p:cNvPr>
            <p:cNvSpPr txBox="1"/>
            <p:nvPr/>
          </p:nvSpPr>
          <p:spPr>
            <a:xfrm>
              <a:off x="2929717" y="2129372"/>
              <a:ext cx="338554" cy="8126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Customer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9BDC4ED-1F2F-483A-ACFC-2D7DC1CD774F}"/>
                </a:ext>
              </a:extLst>
            </p:cNvPr>
            <p:cNvSpPr txBox="1"/>
            <p:nvPr/>
          </p:nvSpPr>
          <p:spPr>
            <a:xfrm>
              <a:off x="2908190" y="3051758"/>
              <a:ext cx="492443" cy="1146347"/>
            </a:xfrm>
            <a:prstGeom prst="rect">
              <a:avLst/>
            </a:prstGeom>
            <a:noFill/>
          </p:spPr>
          <p:txBody>
            <a:bodyPr vert="vert270" wrap="square" rtlCol="0" anchor="b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Internal business process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7866ACE-E0A1-44C5-8F23-269D64AD6FE7}"/>
                </a:ext>
              </a:extLst>
            </p:cNvPr>
            <p:cNvSpPr txBox="1"/>
            <p:nvPr/>
          </p:nvSpPr>
          <p:spPr>
            <a:xfrm>
              <a:off x="2929717" y="4325027"/>
              <a:ext cx="492443" cy="8955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Learning &amp; growth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CEC7BDA-5592-4E6B-A8F1-95ECD1277138}"/>
                </a:ext>
              </a:extLst>
            </p:cNvPr>
            <p:cNvSpPr txBox="1"/>
            <p:nvPr/>
          </p:nvSpPr>
          <p:spPr>
            <a:xfrm>
              <a:off x="5146002" y="1460999"/>
              <a:ext cx="1264482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Increase </a:t>
              </a:r>
              <a:b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profits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15FF75F-C7C0-4920-AE04-8ACBD33E94DF}"/>
                </a:ext>
              </a:extLst>
            </p:cNvPr>
            <p:cNvSpPr txBox="1"/>
            <p:nvPr/>
          </p:nvSpPr>
          <p:spPr>
            <a:xfrm>
              <a:off x="5863693" y="3309731"/>
              <a:ext cx="1013953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Increase consulting knowledge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190A972-EE4C-48A6-A8DF-04D3CD7714FB}"/>
                </a:ext>
              </a:extLst>
            </p:cNvPr>
            <p:cNvSpPr txBox="1"/>
            <p:nvPr/>
          </p:nvSpPr>
          <p:spPr>
            <a:xfrm>
              <a:off x="7119882" y="3299008"/>
              <a:ext cx="1273490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Improve product / service offerings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2191BE8-384A-48C8-9FCC-0FCB84B26EC7}"/>
                </a:ext>
              </a:extLst>
            </p:cNvPr>
            <p:cNvSpPr txBox="1"/>
            <p:nvPr/>
          </p:nvSpPr>
          <p:spPr>
            <a:xfrm>
              <a:off x="4664329" y="4467514"/>
              <a:ext cx="942618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Optimize technology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7A658FE-DC6B-4E2B-A1F3-D65CF922312C}"/>
                </a:ext>
              </a:extLst>
            </p:cNvPr>
            <p:cNvSpPr txBox="1"/>
            <p:nvPr/>
          </p:nvSpPr>
          <p:spPr>
            <a:xfrm>
              <a:off x="6112740" y="4467514"/>
              <a:ext cx="942618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Optimize human capital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B4366E5-7A5A-491C-8685-766AF0B5323C}"/>
                </a:ext>
              </a:extLst>
            </p:cNvPr>
            <p:cNvSpPr txBox="1"/>
            <p:nvPr/>
          </p:nvSpPr>
          <p:spPr>
            <a:xfrm>
              <a:off x="7457785" y="4467514"/>
              <a:ext cx="942618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Improve thought leadership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E5279B87-415C-4374-B251-D850B4F83124}"/>
                </a:ext>
              </a:extLst>
            </p:cNvPr>
            <p:cNvCxnSpPr/>
            <p:nvPr/>
          </p:nvCxnSpPr>
          <p:spPr>
            <a:xfrm>
              <a:off x="4401798" y="3636030"/>
              <a:ext cx="180000" cy="0"/>
            </a:xfrm>
            <a:prstGeom prst="straightConnector1">
              <a:avLst/>
            </a:prstGeom>
            <a:ln w="19050">
              <a:solidFill>
                <a:srgbClr val="F3F3F4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410C1C7-DB23-44AD-807F-98430C1B02E8}"/>
                </a:ext>
              </a:extLst>
            </p:cNvPr>
            <p:cNvSpPr/>
            <p:nvPr/>
          </p:nvSpPr>
          <p:spPr>
            <a:xfrm>
              <a:off x="3400633" y="4389120"/>
              <a:ext cx="2309680" cy="743855"/>
            </a:xfrm>
            <a:prstGeom prst="rect">
              <a:avLst/>
            </a:prstGeom>
            <a:noFill/>
            <a:ln w="19050">
              <a:solidFill>
                <a:srgbClr val="F3F3F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0E93D4D4-A4F8-49B7-B9DF-AE1B06849B02}"/>
                </a:ext>
              </a:extLst>
            </p:cNvPr>
            <p:cNvCxnSpPr/>
            <p:nvPr/>
          </p:nvCxnSpPr>
          <p:spPr>
            <a:xfrm>
              <a:off x="5837937" y="4790294"/>
              <a:ext cx="180000" cy="0"/>
            </a:xfrm>
            <a:prstGeom prst="straightConnector1">
              <a:avLst/>
            </a:prstGeom>
            <a:ln w="19050">
              <a:solidFill>
                <a:srgbClr val="F3F3F4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D8282280-85B7-414E-B3C7-EE1CE4C1D4B2}"/>
                </a:ext>
              </a:extLst>
            </p:cNvPr>
            <p:cNvCxnSpPr/>
            <p:nvPr/>
          </p:nvCxnSpPr>
          <p:spPr>
            <a:xfrm>
              <a:off x="4832406" y="1684979"/>
              <a:ext cx="180000" cy="0"/>
            </a:xfrm>
            <a:prstGeom prst="straightConnector1">
              <a:avLst/>
            </a:prstGeom>
            <a:ln w="19050">
              <a:solidFill>
                <a:srgbClr val="F3F3F4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4D12806A-C239-4258-A483-BA1BE925C8C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65878" y="1684979"/>
              <a:ext cx="180000" cy="0"/>
            </a:xfrm>
            <a:prstGeom prst="straightConnector1">
              <a:avLst/>
            </a:prstGeom>
            <a:ln w="19050">
              <a:solidFill>
                <a:srgbClr val="F3F3F4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61E5B9E5-8E95-4D2D-9710-CF18EBD15F1F}"/>
                </a:ext>
              </a:extLst>
            </p:cNvPr>
            <p:cNvCxnSpPr>
              <a:cxnSpLocks/>
              <a:stCxn id="20" idx="0"/>
            </p:cNvCxnSpPr>
            <p:nvPr/>
          </p:nvCxnSpPr>
          <p:spPr>
            <a:xfrm flipV="1">
              <a:off x="3893958" y="1891886"/>
              <a:ext cx="0" cy="1417845"/>
            </a:xfrm>
            <a:prstGeom prst="straightConnector1">
              <a:avLst/>
            </a:prstGeom>
            <a:ln w="19050">
              <a:solidFill>
                <a:srgbClr val="F3F3F4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182F18A0-A9EB-45E2-939F-92DBAC8B37F0}"/>
                </a:ext>
              </a:extLst>
            </p:cNvPr>
            <p:cNvCxnSpPr>
              <a:cxnSpLocks/>
              <a:stCxn id="12" idx="0"/>
            </p:cNvCxnSpPr>
            <p:nvPr/>
          </p:nvCxnSpPr>
          <p:spPr>
            <a:xfrm flipV="1">
              <a:off x="5550839" y="1891886"/>
              <a:ext cx="0" cy="418182"/>
            </a:xfrm>
            <a:prstGeom prst="straightConnector1">
              <a:avLst/>
            </a:prstGeom>
            <a:ln w="19050">
              <a:solidFill>
                <a:srgbClr val="F3F3F4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72647D56-CD36-44E7-9DDC-63C362AB5E73}"/>
                </a:ext>
              </a:extLst>
            </p:cNvPr>
            <p:cNvCxnSpPr>
              <a:cxnSpLocks/>
              <a:stCxn id="13" idx="0"/>
            </p:cNvCxnSpPr>
            <p:nvPr/>
          </p:nvCxnSpPr>
          <p:spPr>
            <a:xfrm flipV="1">
              <a:off x="7615351" y="1891886"/>
              <a:ext cx="0" cy="418182"/>
            </a:xfrm>
            <a:prstGeom prst="straightConnector1">
              <a:avLst/>
            </a:prstGeom>
            <a:ln w="19050">
              <a:solidFill>
                <a:srgbClr val="F3F3F4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E486B711-31D8-49D1-A90C-627287708940}"/>
                </a:ext>
              </a:extLst>
            </p:cNvPr>
            <p:cNvCxnSpPr>
              <a:cxnSpLocks/>
              <a:stCxn id="36" idx="0"/>
            </p:cNvCxnSpPr>
            <p:nvPr/>
          </p:nvCxnSpPr>
          <p:spPr>
            <a:xfrm flipV="1">
              <a:off x="7756627" y="2740955"/>
              <a:ext cx="0" cy="558053"/>
            </a:xfrm>
            <a:prstGeom prst="straightConnector1">
              <a:avLst/>
            </a:prstGeom>
            <a:ln w="19050">
              <a:solidFill>
                <a:srgbClr val="F3F3F4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CA62E972-BD81-43EA-A737-4ABCB7C7094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86520" y="2740955"/>
              <a:ext cx="0" cy="568776"/>
            </a:xfrm>
            <a:prstGeom prst="straightConnector1">
              <a:avLst/>
            </a:prstGeom>
            <a:ln w="19050">
              <a:solidFill>
                <a:srgbClr val="F3F3F4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02782296-23A1-4E4C-A5FB-79B8C12DE35C}"/>
                </a:ext>
              </a:extLst>
            </p:cNvPr>
            <p:cNvCxnSpPr>
              <a:cxnSpLocks/>
              <a:stCxn id="22" idx="0"/>
            </p:cNvCxnSpPr>
            <p:nvPr/>
          </p:nvCxnSpPr>
          <p:spPr>
            <a:xfrm flipV="1">
              <a:off x="5114480" y="2740955"/>
              <a:ext cx="0" cy="568776"/>
            </a:xfrm>
            <a:prstGeom prst="straightConnector1">
              <a:avLst/>
            </a:prstGeom>
            <a:ln w="19050">
              <a:solidFill>
                <a:srgbClr val="F3F3F4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EAAC8714-1DBA-4A47-8022-A3FE0C906EB7}"/>
                </a:ext>
              </a:extLst>
            </p:cNvPr>
            <p:cNvCxnSpPr>
              <a:cxnSpLocks/>
              <a:stCxn id="38" idx="0"/>
            </p:cNvCxnSpPr>
            <p:nvPr/>
          </p:nvCxnSpPr>
          <p:spPr>
            <a:xfrm flipV="1">
              <a:off x="6584049" y="3909895"/>
              <a:ext cx="0" cy="557619"/>
            </a:xfrm>
            <a:prstGeom prst="straightConnector1">
              <a:avLst/>
            </a:prstGeom>
            <a:ln w="19050">
              <a:solidFill>
                <a:srgbClr val="F3F3F4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1381ECF7-0DE7-4268-A831-71612E5330E3}"/>
                </a:ext>
              </a:extLst>
            </p:cNvPr>
            <p:cNvCxnSpPr>
              <a:cxnSpLocks/>
              <a:stCxn id="39" idx="0"/>
            </p:cNvCxnSpPr>
            <p:nvPr/>
          </p:nvCxnSpPr>
          <p:spPr>
            <a:xfrm flipV="1">
              <a:off x="7929094" y="3899172"/>
              <a:ext cx="0" cy="568342"/>
            </a:xfrm>
            <a:prstGeom prst="straightConnector1">
              <a:avLst/>
            </a:prstGeom>
            <a:ln w="19050">
              <a:solidFill>
                <a:srgbClr val="F3F3F4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B71ECB2-5033-4A2A-A2CD-7F37C4A019F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410485" y="2533066"/>
              <a:ext cx="999965" cy="776665"/>
            </a:xfrm>
            <a:prstGeom prst="straightConnector1">
              <a:avLst/>
            </a:prstGeom>
            <a:ln w="19050">
              <a:solidFill>
                <a:srgbClr val="F3F3F4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19442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3B87328-B082-4984-83A0-7767F10DE8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966" y="496319"/>
            <a:ext cx="11120068" cy="5200339"/>
          </a:xfrm>
          <a:prstGeom prst="rect">
            <a:avLst/>
          </a:prstGeom>
        </p:spPr>
      </p:pic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375B8DE7-683C-404B-8B6D-966D91586BF1}"/>
              </a:ext>
            </a:extLst>
          </p:cNvPr>
          <p:cNvSpPr/>
          <p:nvPr/>
        </p:nvSpPr>
        <p:spPr>
          <a:xfrm>
            <a:off x="720436" y="4756727"/>
            <a:ext cx="3334328" cy="544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56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742</Words>
  <Application>Microsoft Office PowerPoint</Application>
  <PresentationFormat>Widescreen</PresentationFormat>
  <Paragraphs>167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Open Sans Light</vt:lpstr>
      <vt:lpstr>Open Sans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software-balanced-scorecard-example</dc:title>
  <dc:creator>Diana Niculaes</dc:creator>
  <cp:lastModifiedBy>Andreea Alexandrov</cp:lastModifiedBy>
  <cp:revision>71</cp:revision>
  <dcterms:created xsi:type="dcterms:W3CDTF">2020-08-23T18:08:21Z</dcterms:created>
  <dcterms:modified xsi:type="dcterms:W3CDTF">2022-06-29T13:19:25Z</dcterms:modified>
</cp:coreProperties>
</file>